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306" r:id="rId3"/>
    <p:sldId id="320" r:id="rId4"/>
    <p:sldId id="307" r:id="rId5"/>
    <p:sldId id="355" r:id="rId6"/>
    <p:sldId id="354" r:id="rId7"/>
    <p:sldId id="316" r:id="rId8"/>
    <p:sldId id="308" r:id="rId9"/>
    <p:sldId id="342" r:id="rId10"/>
    <p:sldId id="353" r:id="rId11"/>
    <p:sldId id="351" r:id="rId12"/>
    <p:sldId id="350" r:id="rId13"/>
    <p:sldId id="313" r:id="rId14"/>
    <p:sldId id="345" r:id="rId15"/>
    <p:sldId id="310" r:id="rId16"/>
    <p:sldId id="312" r:id="rId17"/>
    <p:sldId id="347" r:id="rId18"/>
    <p:sldId id="346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0DFE1"/>
    <a:srgbClr val="13542A"/>
    <a:srgbClr val="95C943"/>
    <a:srgbClr val="FF0066"/>
    <a:srgbClr val="FF00FF"/>
    <a:srgbClr val="00FF00"/>
    <a:srgbClr val="FF6600"/>
    <a:srgbClr val="025723"/>
    <a:srgbClr val="02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94227" autoAdjust="0"/>
  </p:normalViewPr>
  <p:slideViewPr>
    <p:cSldViewPr snapToGrid="0">
      <p:cViewPr varScale="1">
        <p:scale>
          <a:sx n="106" d="100"/>
          <a:sy n="106" d="100"/>
        </p:scale>
        <p:origin x="1842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FCA1C-BA1E-4B75-952E-643AA674D960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D32A6-1E79-46FE-B3D7-89574FE298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724000" cy="3600450"/>
          </a:xfrm>
        </p:spPr>
        <p:txBody>
          <a:bodyPr wrap="square">
            <a:normAutofit/>
          </a:bodyPr>
          <a:lstStyle/>
          <a:p>
            <a:pPr marL="72000" lvl="1" algn="l"/>
            <a:endParaRPr lang="en-US" altLang="zh-CN" sz="1200" baseline="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8576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8588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1764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5783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NimbusRomNo9L-Regu"/>
              </a:rPr>
              <a:t>the overall precision, recall, F1 (OP, OR, OF1)</a:t>
            </a:r>
            <a:r>
              <a:rPr lang="en-US" altLang="zh-CN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per-class precision, recall, F1 (CP, CR, CF1)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6585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176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18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latin typeface="NimbusRomNo9L-Regu"/>
              </a:rPr>
              <a:t>the overall precision, recall, F1 (OP, OR, OF1)</a:t>
            </a:r>
            <a:r>
              <a:rPr lang="en-US" altLang="zh-CN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the per-class precision, recall, F1 (CP, CR, CF1)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82448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724000" cy="3600450"/>
          </a:xfrm>
        </p:spPr>
        <p:txBody>
          <a:bodyPr wrap="square">
            <a:normAutofit/>
          </a:bodyPr>
          <a:lstStyle/>
          <a:p>
            <a:pPr marL="72000" lvl="1" algn="l"/>
            <a:endParaRPr lang="en-US" altLang="zh-CN" sz="1200" baseline="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18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51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976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1738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24147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52544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1423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7441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33285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81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850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419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034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4043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526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92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446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45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40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131358" y="3598107"/>
            <a:ext cx="6881283" cy="67959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kumimoji="1" lang="en-GB" dirty="0">
              <a:solidFill>
                <a:schemeClr val="hlink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86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>
            <a:off x="1879600" y="1938642"/>
            <a:ext cx="5291667" cy="51025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kumimoji="1" lang="en-GB" dirty="0">
              <a:solidFill>
                <a:schemeClr val="hlink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1443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 flipV="1">
            <a:off x="133351" y="789834"/>
            <a:ext cx="810000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 rotWithShape="1">
          <a:blip r:embed="rId2" cstate="print">
            <a:extLst/>
          </a:blip>
          <a:srcRect r="3859"/>
          <a:stretch/>
        </p:blipFill>
        <p:spPr>
          <a:xfrm>
            <a:off x="8297971" y="77686"/>
            <a:ext cx="758972" cy="7578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5213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879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EB2-7B3A-4A99-8357-2C3606D30DAA}" type="datetimeFigureOut">
              <a:rPr lang="zh-CN" altLang="en-US" smtClean="0"/>
              <a:t>2018/12/21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7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53023" y="2323719"/>
            <a:ext cx="86208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Crowd Counting with </a:t>
            </a:r>
          </a:p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Structured Scale Integration Network</a:t>
            </a:r>
            <a:endParaRPr lang="zh-CN" altLang="en-US" sz="3200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Lingbo Liu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2018/12/21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Structured Scale Integration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lang="zh-CN" altLang="en-US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214"/>
            <a:ext cx="9144000" cy="28710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215" y="4870184"/>
            <a:ext cx="6439799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7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Structured Scale Integration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lang="zh-CN" altLang="en-US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24" y="1009650"/>
            <a:ext cx="913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</a:t>
            </a:r>
            <a:r>
              <a:rPr lang="en-US" altLang="zh-CN" sz="2000" b="1" dirty="0" smtClean="0"/>
              <a:t>tructural </a:t>
            </a:r>
            <a:r>
              <a:rPr lang="en-US" altLang="zh-CN" sz="2000" b="1" dirty="0"/>
              <a:t>S</a:t>
            </a:r>
            <a:r>
              <a:rPr lang="en-US" altLang="zh-CN" sz="2000" b="1" dirty="0" smtClean="0"/>
              <a:t>imilarity</a:t>
            </a:r>
            <a:endParaRPr lang="zh-CN" altLang="en-US" sz="20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13" y="4832753"/>
            <a:ext cx="2520000" cy="1558554"/>
          </a:xfrm>
          <a:prstGeom prst="rect">
            <a:avLst/>
          </a:prstGeom>
        </p:spPr>
      </p:pic>
      <p:pic>
        <p:nvPicPr>
          <p:cNvPr id="11" name="图片 10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5642" y="4832507"/>
            <a:ext cx="2520000" cy="15588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01" y="1513440"/>
            <a:ext cx="4046999" cy="253883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506" y="1489456"/>
            <a:ext cx="2570654" cy="264508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200" y="2686738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Contrast</a:t>
            </a:r>
            <a:endParaRPr lang="zh-CN" altLang="en-US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76200" y="3601138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Structure</a:t>
            </a:r>
            <a:endParaRPr lang="zh-CN" altLang="en-US" b="1" dirty="0"/>
          </a:p>
        </p:txBody>
      </p:sp>
      <p:sp>
        <p:nvSpPr>
          <p:cNvPr id="19" name="文本框 18"/>
          <p:cNvSpPr txBox="1"/>
          <p:nvPr/>
        </p:nvSpPr>
        <p:spPr>
          <a:xfrm>
            <a:off x="76200" y="1454838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b="1" dirty="0"/>
              <a:t>Luminance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1" y="4209233"/>
            <a:ext cx="4335200" cy="390558"/>
          </a:xfrm>
          <a:prstGeom prst="rect">
            <a:avLst/>
          </a:prstGeom>
        </p:spPr>
      </p:pic>
      <p:sp>
        <p:nvSpPr>
          <p:cNvPr id="22" name="右箭头 21"/>
          <p:cNvSpPr/>
          <p:nvPr/>
        </p:nvSpPr>
        <p:spPr>
          <a:xfrm>
            <a:off x="1295400" y="1823138"/>
            <a:ext cx="31750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8" name="右箭头 27"/>
          <p:cNvSpPr/>
          <p:nvPr/>
        </p:nvSpPr>
        <p:spPr>
          <a:xfrm>
            <a:off x="1295400" y="2724838"/>
            <a:ext cx="31750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9" name="右箭头 28"/>
          <p:cNvSpPr/>
          <p:nvPr/>
        </p:nvSpPr>
        <p:spPr>
          <a:xfrm>
            <a:off x="1295400" y="3651938"/>
            <a:ext cx="31750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38" name="图片 37"/>
          <p:cNvPicPr preferRelativeResize="0"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828" y="4832507"/>
            <a:ext cx="2520000" cy="1558800"/>
          </a:xfrm>
          <a:prstGeom prst="rect">
            <a:avLst/>
          </a:prstGeom>
        </p:spPr>
      </p:pic>
      <p:sp>
        <p:nvSpPr>
          <p:cNvPr id="40" name="文本框 39"/>
          <p:cNvSpPr txBox="1"/>
          <p:nvPr/>
        </p:nvSpPr>
        <p:spPr>
          <a:xfrm>
            <a:off x="1106786" y="6424314"/>
            <a:ext cx="1155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Image</a:t>
            </a:r>
            <a:endParaRPr lang="zh-CN" altLang="en-US" b="1" dirty="0"/>
          </a:p>
        </p:txBody>
      </p:sp>
      <p:sp>
        <p:nvSpPr>
          <p:cNvPr id="41" name="文本框 40"/>
          <p:cNvSpPr txBox="1"/>
          <p:nvPr/>
        </p:nvSpPr>
        <p:spPr>
          <a:xfrm>
            <a:off x="3250194" y="6395644"/>
            <a:ext cx="24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X</a:t>
            </a:r>
            <a:endParaRPr lang="zh-CN" altLang="en-US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6073367" y="6394132"/>
            <a:ext cx="2489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/>
              <a:t>Y</a:t>
            </a:r>
            <a:endParaRPr lang="zh-CN" altLang="en-US" b="1" dirty="0"/>
          </a:p>
        </p:txBody>
      </p:sp>
      <p:sp>
        <p:nvSpPr>
          <p:cNvPr id="43" name="矩形 42"/>
          <p:cNvSpPr/>
          <p:nvPr/>
        </p:nvSpPr>
        <p:spPr>
          <a:xfrm>
            <a:off x="3490600" y="4880180"/>
            <a:ext cx="230374" cy="207868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4536096" y="5685449"/>
            <a:ext cx="787402" cy="64449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3977974" y="5187634"/>
            <a:ext cx="349579" cy="37119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310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Structured Scale Integration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lang="zh-CN" altLang="en-US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524" y="1009650"/>
            <a:ext cx="913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 smtClean="0"/>
              <a:t>Multi-Scale </a:t>
            </a:r>
            <a:r>
              <a:rPr lang="en-US" altLang="zh-CN" sz="2000" b="1" dirty="0"/>
              <a:t>Structural Similarity Loss  (MS-SSIM Loss</a:t>
            </a:r>
            <a:r>
              <a:rPr lang="en-US" altLang="zh-CN" sz="2000" b="1" dirty="0" smtClean="0"/>
              <a:t>)</a:t>
            </a:r>
            <a:endParaRPr lang="zh-CN" altLang="en-US" sz="20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4" y="1562100"/>
            <a:ext cx="5043724" cy="266474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244" y="2014920"/>
            <a:ext cx="2876781" cy="4298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6564" y="2545961"/>
            <a:ext cx="3767436" cy="53700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3576" y="3197225"/>
            <a:ext cx="3886393" cy="8287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333"/>
          <a:stretch/>
        </p:blipFill>
        <p:spPr>
          <a:xfrm>
            <a:off x="742951" y="4561416"/>
            <a:ext cx="2105999" cy="46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38"/>
          <a:stretch/>
        </p:blipFill>
        <p:spPr>
          <a:xfrm>
            <a:off x="742951" y="5262033"/>
            <a:ext cx="1897946" cy="46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1" y="6049460"/>
            <a:ext cx="2973175" cy="46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00" y="4756800"/>
            <a:ext cx="4457700" cy="139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7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573" y="821814"/>
            <a:ext cx="4972744" cy="876422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Experiment 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2856" y="1077689"/>
            <a:ext cx="2452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Evaluation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Metric: </a:t>
            </a:r>
            <a:endParaRPr lang="en-US" altLang="zh-CN" b="1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5" y="2355367"/>
            <a:ext cx="3947082" cy="340456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4"/>
          <a:stretch/>
        </p:blipFill>
        <p:spPr>
          <a:xfrm>
            <a:off x="4068735" y="2390774"/>
            <a:ext cx="5075265" cy="33813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90800" y="607695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 smtClean="0">
                <a:solidFill>
                  <a:srgbClr val="FF0000"/>
                </a:solidFill>
              </a:rPr>
              <a:t>Shanghaitech</a:t>
            </a:r>
            <a:r>
              <a:rPr lang="en-US" altLang="zh-CN" b="1" dirty="0" smtClean="0">
                <a:solidFill>
                  <a:srgbClr val="FF0000"/>
                </a:solidFill>
              </a:rPr>
              <a:t> Dataset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460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Experiment 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595" y="952500"/>
            <a:ext cx="2885422" cy="22002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8"/>
          <a:stretch/>
        </p:blipFill>
        <p:spPr>
          <a:xfrm>
            <a:off x="182592" y="923924"/>
            <a:ext cx="3337147" cy="476250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82" y="3448050"/>
            <a:ext cx="4843668" cy="339090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161925" y="5695950"/>
            <a:ext cx="3324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UCF_CC_50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7152285" y="1205984"/>
            <a:ext cx="11801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UCF-QNRF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97145" y="3082409"/>
            <a:ext cx="15285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WorldExpo’10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41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Component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analysis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591" y="1847666"/>
            <a:ext cx="6935168" cy="26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86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Component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analysis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259" y="1580892"/>
            <a:ext cx="5963482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234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Conclusions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25" y="1257095"/>
            <a:ext cx="7634287" cy="510190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4679" y="5962627"/>
            <a:ext cx="1243045" cy="3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9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253023" y="2323719"/>
            <a:ext cx="86208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Crowd Counting with </a:t>
            </a:r>
          </a:p>
          <a:p>
            <a:pPr algn="ctr">
              <a:spcBef>
                <a:spcPct val="0"/>
              </a:spcBef>
            </a:pPr>
            <a:r>
              <a:rPr lang="en-US" altLang="zh-CN" sz="3200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Structured Scale Integration Network</a:t>
            </a:r>
            <a:endParaRPr lang="zh-CN" altLang="en-US" sz="3200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algn="ctr">
              <a:lnSpc>
                <a:spcPct val="200000"/>
              </a:lnSpc>
            </a:pPr>
            <a:r>
              <a:rPr lang="en-US" altLang="zh-CN" sz="2400" b="1" dirty="0" smtClean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Lingbo Liu</a:t>
            </a:r>
            <a:endParaRPr lang="en-US" altLang="zh-CN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2018/12/21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18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Crowd Counting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21435"/>
            <a:ext cx="889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Definition: </a:t>
            </a:r>
          </a:p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estimate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the number of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 in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still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 video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frames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000" y="5779185"/>
            <a:ext cx="889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pplication : </a:t>
            </a:r>
          </a:p>
          <a:p>
            <a:r>
              <a:rPr lang="fr-FR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Traffic Monitoring,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Crowd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Behavior Analysis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493" y="1685926"/>
            <a:ext cx="6061075" cy="4043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0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Crowd Counting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161961" y="979042"/>
            <a:ext cx="7506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 smtClean="0">
                <a:solidFill>
                  <a:srgbClr val="FF0000"/>
                </a:solidFill>
              </a:rPr>
              <a:t>Ground Truth  Density Map Generation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440" y="1420395"/>
            <a:ext cx="2844000" cy="1954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02" y="1420395"/>
            <a:ext cx="2844000" cy="196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右箭头 16"/>
          <p:cNvSpPr/>
          <p:nvPr/>
        </p:nvSpPr>
        <p:spPr>
          <a:xfrm>
            <a:off x="3919521" y="2185045"/>
            <a:ext cx="11548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78014" y="4728195"/>
            <a:ext cx="9065986" cy="2262733"/>
            <a:chOff x="20960" y="4118595"/>
            <a:chExt cx="8943528" cy="2262733"/>
          </a:xfrm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885"/>
            <a:stretch/>
          </p:blipFill>
          <p:spPr bwMode="auto">
            <a:xfrm>
              <a:off x="179512" y="4791075"/>
              <a:ext cx="8748192" cy="1437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60" y="4118595"/>
              <a:ext cx="4046984" cy="38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5990803"/>
              <a:ext cx="6696744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图片 23"/>
          <p:cNvPicPr preferRelativeResize="0"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153" y="3581400"/>
            <a:ext cx="2844000" cy="175922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398" y="3581400"/>
            <a:ext cx="2844000" cy="1758939"/>
          </a:xfrm>
          <a:prstGeom prst="rect">
            <a:avLst/>
          </a:prstGeom>
        </p:spPr>
      </p:pic>
      <p:sp>
        <p:nvSpPr>
          <p:cNvPr id="26" name="右箭头 25"/>
          <p:cNvSpPr/>
          <p:nvPr/>
        </p:nvSpPr>
        <p:spPr>
          <a:xfrm>
            <a:off x="3909996" y="4213870"/>
            <a:ext cx="115482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609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Crowd Counting </a:t>
            </a: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52400" y="921435"/>
            <a:ext cx="889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hallenge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93486" y="1335093"/>
            <a:ext cx="86505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Scale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Other: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rotation , extreme </a:t>
            </a:r>
            <a:r>
              <a:rPr lang="en-US" altLang="zh-CN" sz="2400" dirty="0" smtClean="0"/>
              <a:t>occlusions,  changes </a:t>
            </a:r>
            <a:r>
              <a:rPr lang="en-US" altLang="zh-CN" sz="2400" dirty="0"/>
              <a:t>in lighting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093" y="2257425"/>
            <a:ext cx="6446558" cy="4300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95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3882832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he </a:t>
            </a:r>
            <a:r>
              <a:rPr lang="en-US" altLang="zh-CN" sz="2400" dirty="0"/>
              <a:t>crowd density </a:t>
            </a:r>
            <a:r>
              <a:rPr lang="en-US" altLang="zh-CN" sz="2400" dirty="0" smtClean="0"/>
              <a:t>maps </a:t>
            </a:r>
            <a:r>
              <a:rPr lang="en-US" altLang="zh-CN" sz="2400" dirty="0"/>
              <a:t>contain rich information </a:t>
            </a:r>
            <a:r>
              <a:rPr lang="en-US" altLang="zh-CN" sz="2400" dirty="0" smtClean="0"/>
              <a:t>about </a:t>
            </a:r>
            <a:r>
              <a:rPr lang="en-US" altLang="zh-CN" sz="2400" dirty="0"/>
              <a:t>people </a:t>
            </a:r>
            <a:r>
              <a:rPr lang="en-US" altLang="zh-CN" sz="2400" dirty="0" smtClean="0"/>
              <a:t>scale, </a:t>
            </a:r>
            <a:r>
              <a:rPr lang="en-US" altLang="zh-CN" sz="2400" dirty="0"/>
              <a:t>which can be captured by an effective </a:t>
            </a:r>
            <a:r>
              <a:rPr lang="en-US" altLang="zh-CN" sz="2400" dirty="0" smtClean="0"/>
              <a:t>loss function</a:t>
            </a:r>
            <a:r>
              <a:rPr lang="en-US" altLang="zh-CN" sz="2400" dirty="0"/>
              <a:t>.</a:t>
            </a:r>
            <a:endParaRPr lang="en-US" altLang="zh-C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600" y="807624"/>
            <a:ext cx="904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he </a:t>
            </a:r>
            <a:r>
              <a:rPr lang="en-US" altLang="zh-CN" sz="2400" dirty="0"/>
              <a:t>features at different layers have different </a:t>
            </a:r>
            <a:r>
              <a:rPr lang="en-US" altLang="zh-CN" sz="2400" dirty="0" smtClean="0"/>
              <a:t>information and </a:t>
            </a:r>
            <a:r>
              <a:rPr lang="en-US" altLang="zh-CN" sz="2400" dirty="0"/>
              <a:t>are highly complementary</a:t>
            </a:r>
            <a:r>
              <a:rPr lang="en-US" altLang="zh-CN" sz="2400" dirty="0" smtClean="0"/>
              <a:t>. Most previous methods do not fully </a:t>
            </a:r>
            <a:r>
              <a:rPr lang="en-US" altLang="zh-CN" sz="2400" dirty="0"/>
              <a:t>exploit their </a:t>
            </a:r>
            <a:r>
              <a:rPr lang="en-US" altLang="zh-CN" sz="2400" dirty="0" smtClean="0"/>
              <a:t>complementarity.</a:t>
            </a:r>
            <a:endParaRPr lang="zh-CN" altLang="en-US" sz="2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" y="2044700"/>
            <a:ext cx="4791866" cy="1868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2101493"/>
            <a:ext cx="3594100" cy="17245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696109"/>
            <a:ext cx="6896100" cy="216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1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600" y="807624"/>
            <a:ext cx="9042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T</a:t>
            </a:r>
            <a:r>
              <a:rPr lang="en-US" altLang="zh-CN" sz="2400" dirty="0" smtClean="0"/>
              <a:t>he </a:t>
            </a:r>
            <a:r>
              <a:rPr lang="en-US" altLang="zh-CN" sz="2400" dirty="0"/>
              <a:t>features at different layers have different </a:t>
            </a:r>
            <a:r>
              <a:rPr lang="en-US" altLang="zh-CN" sz="2400" dirty="0" smtClean="0"/>
              <a:t>information and </a:t>
            </a:r>
            <a:r>
              <a:rPr lang="en-US" altLang="zh-CN" sz="2400" dirty="0"/>
              <a:t>are highly complementary</a:t>
            </a:r>
            <a:r>
              <a:rPr lang="en-US" altLang="zh-CN" sz="2400" dirty="0" smtClean="0"/>
              <a:t>. Most previous methods do not fully </a:t>
            </a:r>
            <a:r>
              <a:rPr lang="en-US" altLang="zh-CN" sz="2400" dirty="0"/>
              <a:t>exploit their </a:t>
            </a:r>
            <a:r>
              <a:rPr lang="en-US" altLang="zh-CN" sz="2400" dirty="0" smtClean="0"/>
              <a:t>complementarity.</a:t>
            </a:r>
            <a:endParaRPr lang="zh-CN" altLang="en-US" sz="2400" dirty="0" smtClean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14" y="2044700"/>
            <a:ext cx="4791866" cy="1868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0" y="2101493"/>
            <a:ext cx="3594100" cy="172452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50774" y="4221046"/>
            <a:ext cx="7975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Structured Feature Enhancement Module (SFEM):  </a:t>
            </a:r>
            <a:r>
              <a:rPr lang="en-US" altLang="zh-CN" sz="2400" dirty="0" smtClean="0">
                <a:solidFill>
                  <a:srgbClr val="FF0000"/>
                </a:solidFill>
              </a:rPr>
              <a:t>robustly </a:t>
            </a:r>
            <a:r>
              <a:rPr lang="en-US" altLang="zh-CN" sz="2400" dirty="0">
                <a:solidFill>
                  <a:srgbClr val="FF0000"/>
                </a:solidFill>
              </a:rPr>
              <a:t>fuse and enhance multi-scale/multi-level features </a:t>
            </a:r>
            <a:r>
              <a:rPr lang="en-US" altLang="zh-CN" sz="2400" dirty="0" smtClean="0">
                <a:solidFill>
                  <a:srgbClr val="FF0000"/>
                </a:solidFill>
              </a:rPr>
              <a:t> by </a:t>
            </a:r>
            <a:r>
              <a:rPr lang="en-US" altLang="zh-CN" sz="2400" dirty="0">
                <a:solidFill>
                  <a:srgbClr val="FF0000"/>
                </a:solidFill>
              </a:rPr>
              <a:t>fully exploiting their complementarity with a message passing mechanism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82474" y="4868749"/>
            <a:ext cx="31750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511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01600" y="807624"/>
            <a:ext cx="9042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/>
              <a:t>The crowd density maps contain rich information about people scale, which can be captured by an effective loss function</a:t>
            </a:r>
            <a:r>
              <a:rPr lang="en-US" altLang="zh-CN" sz="2400" dirty="0" smtClean="0"/>
              <a:t>.</a:t>
            </a:r>
            <a:endParaRPr lang="en-US" altLang="zh-CN" sz="2400" dirty="0">
              <a:solidFill>
                <a:prstClr val="black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636040"/>
            <a:ext cx="6896100" cy="216189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36600" y="4137804"/>
            <a:ext cx="84074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Multi-scale Structural Similarity Loss (MS-SSIM Loss): </a:t>
            </a:r>
            <a:r>
              <a:rPr lang="en-US" altLang="zh-CN" sz="2400" dirty="0">
                <a:solidFill>
                  <a:srgbClr val="FF0000"/>
                </a:solidFill>
              </a:rPr>
              <a:t>force networks to produce locally consistent estimation results, which helps our model to learn the local correlation of the individuals of various scales on density maps.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482474" y="4868749"/>
            <a:ext cx="317500" cy="2413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Structured Scale Integration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lang="zh-CN" altLang="en-US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7214"/>
            <a:ext cx="9144000" cy="2871071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9550" y="4914900"/>
            <a:ext cx="56578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/>
              <a:t>Structured Feature Enhancement </a:t>
            </a:r>
            <a:r>
              <a:rPr lang="en-US" altLang="zh-CN" sz="2000" dirty="0" smtClean="0"/>
              <a:t>Module  (SFEM)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209550" y="5553760"/>
            <a:ext cx="59340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dirty="0" smtClean="0"/>
              <a:t>Multi-Scale </a:t>
            </a:r>
            <a:r>
              <a:rPr lang="en-US" altLang="zh-CN" sz="2000" dirty="0"/>
              <a:t>Structural Similarity </a:t>
            </a:r>
            <a:r>
              <a:rPr lang="en-US" altLang="zh-CN" sz="2000" dirty="0" smtClean="0"/>
              <a:t>Loss  (MS-SSIM Loss)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82650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b="1" dirty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Structured Scale Integration </a:t>
            </a:r>
            <a:r>
              <a:rPr lang="en-US" altLang="zh-CN" b="1" dirty="0" smtClean="0">
                <a:solidFill>
                  <a:prstClr val="black"/>
                </a:solidFill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endParaRPr lang="zh-CN" altLang="en-US" b="1" dirty="0">
              <a:solidFill>
                <a:prstClr val="black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" y="4200525"/>
            <a:ext cx="8190699" cy="2571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53" y="2543123"/>
            <a:ext cx="3362794" cy="74305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5" y="1546019"/>
            <a:ext cx="3366944" cy="24263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592" y="2033555"/>
            <a:ext cx="1543265" cy="46679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24" y="1009650"/>
            <a:ext cx="91344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/>
              <a:t>Structured Feature Enhancement </a:t>
            </a:r>
            <a:r>
              <a:rPr lang="en-US" altLang="zh-CN" sz="2000" b="1" dirty="0" smtClean="0"/>
              <a:t>Module  (SFEM)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034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12684</TotalTime>
  <Words>376</Words>
  <Application>Microsoft Office PowerPoint</Application>
  <PresentationFormat>全屏显示(4:3)</PresentationFormat>
  <Paragraphs>78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Gulim</vt:lpstr>
      <vt:lpstr>NimbusRomNo9L-Regu</vt:lpstr>
      <vt:lpstr>宋体</vt:lpstr>
      <vt:lpstr>Arial</vt:lpstr>
      <vt:lpstr>Calibri</vt:lpstr>
      <vt:lpstr>Calibri Light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Charleen Pong</dc:creator>
  <cp:lastModifiedBy>liu lingbo</cp:lastModifiedBy>
  <cp:revision>1200</cp:revision>
  <dcterms:created xsi:type="dcterms:W3CDTF">2015-06-04T06:09:19Z</dcterms:created>
  <dcterms:modified xsi:type="dcterms:W3CDTF">2018-12-20T22:47:30Z</dcterms:modified>
</cp:coreProperties>
</file>